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3" autoAdjust="0"/>
    <p:restoredTop sz="94420" autoAdjust="0"/>
  </p:normalViewPr>
  <p:slideViewPr>
    <p:cSldViewPr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609600" y="2667000"/>
            <a:ext cx="7772400" cy="9906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295400" y="3962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F58FB8-0B07-4F89-A187-1A4639D32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BCBF5-DFF2-47BA-A718-6FB790B9D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3BDF1-D7F5-4681-BC57-E432A26A0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FBD69-F414-4FCC-A5C4-50E03B891B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1FA1-F99A-4666-90A5-148406D14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19203-AFE5-4DC1-99D1-EC8F6DD77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6A135-D639-4FE9-9D02-D6BF5F636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9BD82-1FC0-4CBB-AC77-7F431F3A8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CAFAA-C012-418E-8070-A4310DAAEC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16C1D-52AB-4CCD-8D00-512D7C34B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87916-E62E-4CE3-A674-4B629EBCC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DBD64-11B3-43F1-BA34-FB2AE72C562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Chemistry Chapter 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Reactants </a:t>
            </a:r>
            <a:r>
              <a:rPr lang="en-US" sz="2400" b="1">
                <a:cs typeface="Arial" charset="0"/>
              </a:rPr>
              <a:t>→ Products</a:t>
            </a:r>
          </a:p>
          <a:p>
            <a:pPr algn="ctr">
              <a:spcBef>
                <a:spcPct val="50000"/>
              </a:spcBef>
            </a:pPr>
            <a:endParaRPr lang="en-US" sz="2400" b="1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cs typeface="Arial" charset="0"/>
              </a:rPr>
              <a:t>The arrow separates the reactants and the products.</a:t>
            </a:r>
          </a:p>
          <a:p>
            <a:pPr>
              <a:spcBef>
                <a:spcPct val="50000"/>
              </a:spcBef>
            </a:pPr>
            <a:r>
              <a:rPr lang="en-US" sz="2400" b="1">
                <a:cs typeface="Arial" charset="0"/>
              </a:rPr>
              <a:t>If there are more than 1 reactant/product, then a “+” sign is used in-between, to mean “and”.</a:t>
            </a:r>
          </a:p>
          <a:p>
            <a:pPr algn="ctr">
              <a:spcBef>
                <a:spcPct val="50000"/>
              </a:spcBef>
            </a:pPr>
            <a:endParaRPr lang="en-US" sz="2400" b="1"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b="1">
                <a:cs typeface="Arial" charset="0"/>
              </a:rPr>
              <a:t>Reactant 1 + Reactant 2 → Product 1 + Product 2</a:t>
            </a:r>
            <a:endParaRPr lang="en-US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Other Symbols</a:t>
            </a: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</p:txBody>
      </p:sp>
      <p:graphicFrame>
        <p:nvGraphicFramePr>
          <p:cNvPr id="45087" name="Group 31"/>
          <p:cNvGraphicFramePr>
            <a:graphicFrameLocks noGrp="1"/>
          </p:cNvGraphicFramePr>
          <p:nvPr/>
        </p:nvGraphicFramePr>
        <p:xfrm>
          <a:off x="1524000" y="2057400"/>
          <a:ext cx="6096000" cy="3382963"/>
        </p:xfrm>
        <a:graphic>
          <a:graphicData uri="http://schemas.openxmlformats.org/drawingml/2006/table">
            <a:tbl>
              <a:tblPr/>
              <a:tblGrid>
                <a:gridCol w="1600200"/>
                <a:gridCol w="44958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Symbol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(aq)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Chemical is dissolved in water (aquated)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algn="ctr">
              <a:spcBef>
                <a:spcPct val="50000"/>
              </a:spcBef>
            </a:pPr>
            <a:endParaRPr lang="en-US" sz="2400" b="1"/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b="1">
                <a:cs typeface="Arial" charset="0"/>
              </a:rPr>
              <a:t>If given a word equation, turn it into a skeleton equation.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b="1">
                <a:cs typeface="Arial" charset="0"/>
              </a:rPr>
              <a:t>If given a word equation, turn it into a skeleton equation.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	Example:  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Solid iron and gaseous chlorine react to produce solid iron(III) chloride</a:t>
            </a: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	becomes…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b="1">
                <a:cs typeface="Arial" charset="0"/>
              </a:rPr>
              <a:t>If given a word equation, turn it into a skeleton equation.</a:t>
            </a: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	Example:  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Solid iron and gaseous chlorine react to produce solid iron(III) chloride</a:t>
            </a: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	becomes…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sz="2800" b="1" baseline="-25000"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n-US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2.  If given (or you’ve made) a skeleton equation, then balance the equation.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n-US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2.  If given (or you’ve made) a skeleton equation, then balance the equation.  The arrow in a chemical equation means the amounts of the chemicals on the left </a:t>
            </a:r>
            <a:r>
              <a:rPr lang="en-US" b="1" i="1" u="sng">
                <a:cs typeface="Arial" charset="0"/>
              </a:rPr>
              <a:t>must</a:t>
            </a:r>
            <a:r>
              <a:rPr lang="en-US" b="1">
                <a:cs typeface="Arial" charset="0"/>
              </a:rPr>
              <a:t> equal the amounts of the chemicals on the right.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n-US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2.  If given (or you’ve made) a skeleton equation, then balance the equation.  The arrow in a chemical equation means the amounts of the chemicals on the left </a:t>
            </a:r>
            <a:r>
              <a:rPr lang="en-US" b="1" i="1" u="sng">
                <a:cs typeface="Arial" charset="0"/>
              </a:rPr>
              <a:t>must</a:t>
            </a:r>
            <a:r>
              <a:rPr lang="en-US" b="1">
                <a:cs typeface="Arial" charset="0"/>
              </a:rPr>
              <a:t> equal the amounts of the chemicals on the right.</a:t>
            </a:r>
          </a:p>
          <a:p>
            <a:pPr marL="342900" indent="-342900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	Example:	</a:t>
            </a: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n-US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Steps for Writing a Chemical Equation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/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2.  If given (or you’ve made) a skeleton equation, then balance the equation.  The arrow in a chemical equation means the amounts of the chemicals on the left </a:t>
            </a:r>
            <a:r>
              <a:rPr lang="en-US" b="1" i="1" u="sng">
                <a:cs typeface="Arial" charset="0"/>
              </a:rPr>
              <a:t>must</a:t>
            </a:r>
            <a:r>
              <a:rPr lang="en-US" b="1">
                <a:cs typeface="Arial" charset="0"/>
              </a:rPr>
              <a:t> equal the amounts of the chemicals on the right.</a:t>
            </a:r>
          </a:p>
          <a:p>
            <a:pPr marL="342900" indent="-342900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	Example:	</a:t>
            </a: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On the left:  1 iron				On the right:  1 iron</a:t>
            </a:r>
          </a:p>
          <a:p>
            <a:pPr marL="342900" indent="-342900">
              <a:spcBef>
                <a:spcPct val="50000"/>
              </a:spcBef>
            </a:pPr>
            <a:r>
              <a:rPr lang="en-US" b="1">
                <a:cs typeface="Arial" charset="0"/>
              </a:rPr>
              <a:t>		       2 chlorines					          3 chlorines</a:t>
            </a:r>
          </a:p>
          <a:p>
            <a:pPr marL="342900" indent="-342900">
              <a:spcBef>
                <a:spcPct val="50000"/>
              </a:spcBef>
            </a:pPr>
            <a:endParaRPr lang="en-US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Basically a guess and check process.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Basically a guess and check process.</a:t>
            </a:r>
          </a:p>
          <a:p>
            <a:pPr algn="ctr">
              <a:spcBef>
                <a:spcPct val="50000"/>
              </a:spcBef>
            </a:pPr>
            <a:endParaRPr lang="en-US" sz="2400"/>
          </a:p>
          <a:p>
            <a:pPr algn="ctr">
              <a:spcBef>
                <a:spcPct val="50000"/>
              </a:spcBef>
            </a:pPr>
            <a:r>
              <a:rPr lang="en-US" sz="2400" i="1"/>
              <a:t>The only thing you can change is the coefficient!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Basically a guess and check process.</a:t>
            </a:r>
          </a:p>
          <a:p>
            <a:pPr algn="ctr">
              <a:spcBef>
                <a:spcPct val="50000"/>
              </a:spcBef>
            </a:pPr>
            <a:endParaRPr lang="en-US" sz="2400"/>
          </a:p>
          <a:p>
            <a:pPr algn="ctr">
              <a:spcBef>
                <a:spcPct val="50000"/>
              </a:spcBef>
            </a:pPr>
            <a:r>
              <a:rPr lang="en-US" sz="2400" i="1"/>
              <a:t>The only thing you can change is the coefficient!</a:t>
            </a:r>
          </a:p>
          <a:p>
            <a:pPr>
              <a:spcBef>
                <a:spcPct val="50000"/>
              </a:spcBef>
            </a:pPr>
            <a:r>
              <a:rPr lang="en-US" sz="2400"/>
              <a:t>Coefficients are the numbers in front of a compound and get multiplied to everything in that compound.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1:  Add more Cl</a:t>
            </a:r>
            <a:r>
              <a:rPr lang="en-US" b="1" baseline="-2500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Fe(s) + 2Cl</a:t>
            </a:r>
            <a:r>
              <a:rPr lang="en-US" sz="2400" b="1" baseline="-25000"/>
              <a:t>2</a:t>
            </a:r>
            <a:r>
              <a:rPr lang="en-US" sz="2400" b="1"/>
              <a:t>(g) → 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1:  Add more Cl</a:t>
            </a:r>
            <a:r>
              <a:rPr lang="en-US" b="1" baseline="-2500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Fe(s) + 2Cl</a:t>
            </a:r>
            <a:r>
              <a:rPr lang="en-US" sz="2400" b="1" baseline="-25000"/>
              <a:t>2</a:t>
            </a:r>
            <a:r>
              <a:rPr lang="en-US" sz="2400" b="1"/>
              <a:t>(g) → 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This gives:	1 iron				1 iron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			4 chlorines			3 chlorines</a:t>
            </a:r>
          </a:p>
          <a:p>
            <a:pPr marL="342900" indent="-342900">
              <a:spcBef>
                <a:spcPct val="50000"/>
              </a:spcBef>
            </a:pPr>
            <a:endParaRPr lang="en-US" b="1"/>
          </a:p>
          <a:p>
            <a:pPr marL="342900" indent="-342900" algn="ctr">
              <a:spcBef>
                <a:spcPct val="50000"/>
              </a:spcBef>
            </a:pPr>
            <a:r>
              <a:rPr lang="en-US" b="1"/>
              <a:t>It’s not equal, so we’re not done yet…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+ 2Cl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2:  Add more FeCl</a:t>
            </a:r>
            <a:r>
              <a:rPr lang="en-US" b="1" baseline="-25000">
                <a:cs typeface="Arial" charset="0"/>
              </a:rPr>
              <a:t>3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Fe(s) + 2Cl</a:t>
            </a:r>
            <a:r>
              <a:rPr lang="en-US" sz="2400" b="1" baseline="-25000"/>
              <a:t>2</a:t>
            </a:r>
            <a:r>
              <a:rPr lang="en-US" sz="2400" b="1"/>
              <a:t>(g) → 2FeCl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+ 2Cl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2:  Add more FeCl</a:t>
            </a:r>
            <a:r>
              <a:rPr lang="en-US" b="1" baseline="-25000">
                <a:cs typeface="Arial" charset="0"/>
              </a:rPr>
              <a:t>3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Fe(s) + 2Cl</a:t>
            </a:r>
            <a:r>
              <a:rPr lang="en-US" sz="2400" b="1" baseline="-25000"/>
              <a:t>2</a:t>
            </a:r>
            <a:r>
              <a:rPr lang="en-US" sz="2400" b="1"/>
              <a:t>(g) → 2FeCl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This gives:	1 iron				2 iron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			4 chlorines			6 chlorines</a:t>
            </a:r>
          </a:p>
          <a:p>
            <a:pPr marL="342900" indent="-342900">
              <a:spcBef>
                <a:spcPct val="50000"/>
              </a:spcBef>
            </a:pPr>
            <a:endParaRPr lang="en-US" b="1"/>
          </a:p>
          <a:p>
            <a:pPr marL="342900" indent="-342900" algn="ctr">
              <a:spcBef>
                <a:spcPct val="50000"/>
              </a:spcBef>
            </a:pPr>
            <a:r>
              <a:rPr lang="en-US" b="1"/>
              <a:t>It’s not equal, so we’re not done yet…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+ 2Cl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2FeCl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3:  Add more Fe and Cl</a:t>
            </a:r>
            <a:r>
              <a:rPr lang="en-US" b="1" baseline="-2500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2Fe(s) + 3Cl</a:t>
            </a:r>
            <a:r>
              <a:rPr lang="en-US" sz="2400" b="1" baseline="-25000"/>
              <a:t>2</a:t>
            </a:r>
            <a:r>
              <a:rPr lang="en-US" sz="2400" b="1"/>
              <a:t>(g) → 2FeCl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Fe</a:t>
            </a:r>
            <a:r>
              <a:rPr lang="en-US" sz="2800" b="1" baseline="-25000">
                <a:cs typeface="Arial" charset="0"/>
              </a:rPr>
              <a:t>(s)</a:t>
            </a:r>
            <a:r>
              <a:rPr lang="en-US" sz="2800" b="1">
                <a:cs typeface="Arial" charset="0"/>
              </a:rPr>
              <a:t> + 2Cl</a:t>
            </a:r>
            <a:r>
              <a:rPr lang="en-US" sz="2800" b="1" baseline="-25000">
                <a:cs typeface="Arial" charset="0"/>
              </a:rPr>
              <a:t>2(g)</a:t>
            </a:r>
            <a:r>
              <a:rPr lang="en-US" sz="2800" b="1">
                <a:cs typeface="Arial" charset="0"/>
              </a:rPr>
              <a:t> → 2FeCl</a:t>
            </a:r>
            <a:r>
              <a:rPr lang="en-US" sz="2800" b="1" baseline="-2500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>
                <a:cs typeface="Arial" charset="0"/>
              </a:rPr>
              <a:t>Step 3:  Add more Fe and Cl</a:t>
            </a:r>
            <a:r>
              <a:rPr lang="en-US" b="1" baseline="-2500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/>
              <a:t>2Fe(s) + 3Cl</a:t>
            </a:r>
            <a:r>
              <a:rPr lang="en-US" sz="2400" b="1" baseline="-25000"/>
              <a:t>2</a:t>
            </a:r>
            <a:r>
              <a:rPr lang="en-US" sz="2400" b="1"/>
              <a:t>(g) → 2FeCl</a:t>
            </a:r>
            <a:r>
              <a:rPr lang="en-US" sz="2400" b="1" baseline="-25000"/>
              <a:t>3</a:t>
            </a:r>
            <a:r>
              <a:rPr lang="en-US" sz="2400" b="1"/>
              <a:t>(s)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This gives:	2 iron				2 iron</a:t>
            </a:r>
          </a:p>
          <a:p>
            <a:pPr marL="342900" indent="-342900">
              <a:spcBef>
                <a:spcPct val="50000"/>
              </a:spcBef>
            </a:pPr>
            <a:r>
              <a:rPr lang="en-US" b="1"/>
              <a:t>			6 chlorines			6 chlorines</a:t>
            </a:r>
          </a:p>
          <a:p>
            <a:pPr marL="342900" indent="-342900">
              <a:spcBef>
                <a:spcPct val="50000"/>
              </a:spcBef>
            </a:pPr>
            <a:endParaRPr lang="en-US" b="1"/>
          </a:p>
          <a:p>
            <a:pPr marL="342900" indent="-342900" algn="ctr">
              <a:spcBef>
                <a:spcPct val="50000"/>
              </a:spcBef>
            </a:pPr>
            <a:r>
              <a:rPr lang="en-US" b="1"/>
              <a:t>It’s equal, we’re done!  It’s balanced!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A chemical reaction is what occurs when elements combine into compounds, separate into elements, or rearrange from one compound into another.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reaction_intro_1_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294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A chemical reaction is what occurs when elements combine into compounds, separate into elements, or rearrange from one compound into another.</a:t>
            </a:r>
          </a:p>
          <a:p>
            <a:pPr>
              <a:spcBef>
                <a:spcPct val="50000"/>
              </a:spcBef>
            </a:pPr>
            <a:endParaRPr lang="en-US" sz="2400" b="1"/>
          </a:p>
          <a:p>
            <a:pPr>
              <a:spcBef>
                <a:spcPct val="50000"/>
              </a:spcBef>
            </a:pPr>
            <a:r>
              <a:rPr lang="en-US" sz="2400" b="1"/>
              <a:t>Chemical reactions are represented by chemical equations.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A chemical reaction is what occurs when elements combine into compounds, separate into elements, or rearrange from one compound into another.</a:t>
            </a:r>
          </a:p>
          <a:p>
            <a:pPr>
              <a:spcBef>
                <a:spcPct val="50000"/>
              </a:spcBef>
            </a:pPr>
            <a:endParaRPr lang="en-US" sz="2400" b="1"/>
          </a:p>
          <a:p>
            <a:pPr>
              <a:spcBef>
                <a:spcPct val="50000"/>
              </a:spcBef>
            </a:pPr>
            <a:r>
              <a:rPr lang="en-US" sz="2400" b="1"/>
              <a:t>Chemical reactions are represented by chemical equations. The reactants (starting chemicals) are shown the left and products (ending chemicals) are shown on the 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Reactants </a:t>
            </a:r>
            <a:r>
              <a:rPr lang="en-US" sz="2400" b="1">
                <a:cs typeface="Arial" charset="0"/>
              </a:rPr>
              <a:t>→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Reactants </a:t>
            </a:r>
            <a:r>
              <a:rPr lang="en-US" sz="2400" b="1">
                <a:cs typeface="Arial" charset="0"/>
              </a:rPr>
              <a:t>→ Products</a:t>
            </a:r>
          </a:p>
          <a:p>
            <a:pPr algn="ctr">
              <a:spcBef>
                <a:spcPct val="50000"/>
              </a:spcBef>
            </a:pPr>
            <a:endParaRPr lang="en-US" sz="2400" b="1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cs typeface="Arial" charset="0"/>
              </a:rPr>
              <a:t>The arrow separates the reactants and the products.</a:t>
            </a:r>
          </a:p>
          <a:p>
            <a:pPr algn="ctr">
              <a:spcBef>
                <a:spcPct val="50000"/>
              </a:spcBef>
            </a:pPr>
            <a:endParaRPr lang="en-US" sz="24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Reactants </a:t>
            </a:r>
            <a:r>
              <a:rPr lang="en-US" sz="2400" b="1">
                <a:cs typeface="Arial" charset="0"/>
              </a:rPr>
              <a:t>→ Products</a:t>
            </a:r>
          </a:p>
          <a:p>
            <a:pPr algn="ctr">
              <a:spcBef>
                <a:spcPct val="50000"/>
              </a:spcBef>
            </a:pPr>
            <a:endParaRPr lang="en-US" sz="2400" b="1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cs typeface="Arial" charset="0"/>
              </a:rPr>
              <a:t>The arrow separates the reactants and the products.</a:t>
            </a:r>
          </a:p>
          <a:p>
            <a:pPr>
              <a:spcBef>
                <a:spcPct val="50000"/>
              </a:spcBef>
            </a:pPr>
            <a:r>
              <a:rPr lang="en-US" sz="2400" b="1">
                <a:cs typeface="Arial" charset="0"/>
              </a:rPr>
              <a:t>If there are more than 1 reactant/product, then a “+” sign is used in-between, to mean “and”.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 presentation slides">
  <a:themeElements>
    <a:clrScheme name="Sample presentation slides 3">
      <a:dk1>
        <a:srgbClr val="152A83"/>
      </a:dk1>
      <a:lt1>
        <a:srgbClr val="FFFFFF"/>
      </a:lt1>
      <a:dk2>
        <a:srgbClr val="0066CC"/>
      </a:dk2>
      <a:lt2>
        <a:srgbClr val="9CD5F4"/>
      </a:lt2>
      <a:accent1>
        <a:srgbClr val="BE9932"/>
      </a:accent1>
      <a:accent2>
        <a:srgbClr val="2A99EC"/>
      </a:accent2>
      <a:accent3>
        <a:srgbClr val="AAB8E2"/>
      </a:accent3>
      <a:accent4>
        <a:srgbClr val="DADADA"/>
      </a:accent4>
      <a:accent5>
        <a:srgbClr val="DBCAAD"/>
      </a:accent5>
      <a:accent6>
        <a:srgbClr val="258AD6"/>
      </a:accent6>
      <a:hlink>
        <a:srgbClr val="70B040"/>
      </a:hlink>
      <a:folHlink>
        <a:srgbClr val="6B8ED3"/>
      </a:folHlink>
    </a:clrScheme>
    <a:fontScheme name="Sample presentation slides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presentation slides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2">
        <a:dk1>
          <a:srgbClr val="0F4334"/>
        </a:dk1>
        <a:lt1>
          <a:srgbClr val="FFFFFF"/>
        </a:lt1>
        <a:dk2>
          <a:srgbClr val="43BD4C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B0DBB2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3">
        <a:dk1>
          <a:srgbClr val="152A83"/>
        </a:dk1>
        <a:lt1>
          <a:srgbClr val="FFFFFF"/>
        </a:lt1>
        <a:dk2>
          <a:srgbClr val="0066CC"/>
        </a:dk2>
        <a:lt2>
          <a:srgbClr val="9CD5F4"/>
        </a:lt2>
        <a:accent1>
          <a:srgbClr val="BE9932"/>
        </a:accent1>
        <a:accent2>
          <a:srgbClr val="2A99EC"/>
        </a:accent2>
        <a:accent3>
          <a:srgbClr val="AAB8E2"/>
        </a:accent3>
        <a:accent4>
          <a:srgbClr val="DADADA"/>
        </a:accent4>
        <a:accent5>
          <a:srgbClr val="DBCAAD"/>
        </a:accent5>
        <a:accent6>
          <a:srgbClr val="258AD6"/>
        </a:accent6>
        <a:hlink>
          <a:srgbClr val="70B040"/>
        </a:hlink>
        <a:folHlink>
          <a:srgbClr val="6B8E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</Template>
  <TotalTime>64</TotalTime>
  <Words>712</Words>
  <Application>Microsoft Office PowerPoint</Application>
  <PresentationFormat>On-screen Show (4:3)</PresentationFormat>
  <Paragraphs>127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Verdana</vt:lpstr>
      <vt:lpstr>Sample presentation slides</vt:lpstr>
      <vt:lpstr>Chemistry Chapter 10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10</dc:title>
  <dc:subject/>
  <dc:creator>Internal User</dc:creator>
  <cp:keywords/>
  <dc:description/>
  <cp:lastModifiedBy>Internal User</cp:lastModifiedBy>
  <cp:revision>5</cp:revision>
  <dcterms:created xsi:type="dcterms:W3CDTF">2006-12-14T21:14:19Z</dcterms:created>
  <dcterms:modified xsi:type="dcterms:W3CDTF">2010-04-19T15:18:45Z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TC011367951033</vt:lpwstr>
  </property>
</Properties>
</file>